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png" ContentType="image/png"/>
  <Override PartName="/ppt/media/image13.jpeg" ContentType="image/jpeg"/>
  <Override PartName="/ppt/media/image9.png" ContentType="image/png"/>
  <Override PartName="/ppt/media/image8.jpeg" ContentType="image/jpeg"/>
  <Override PartName="/ppt/media/image2.jpeg" ContentType="image/jpeg"/>
  <Override PartName="/ppt/media/image12.png" ContentType="image/png"/>
  <Override PartName="/ppt/media/image7.png" ContentType="image/png"/>
  <Override PartName="/ppt/media/image3.jpeg" ContentType="image/jpeg"/>
  <Override PartName="/ppt/media/image30.jpeg" ContentType="image/jpeg"/>
  <Override PartName="/ppt/media/image5.jpeg" ContentType="image/jpeg"/>
  <Override PartName="/ppt/media/image28.png" ContentType="image/png"/>
  <Override PartName="/ppt/media/image4.png" ContentType="image/png"/>
  <Override PartName="/ppt/media/image6.jpeg" ContentType="image/jpeg"/>
  <Override PartName="/ppt/media/image16.png" ContentType="image/png"/>
  <Override PartName="/ppt/media/image10.png" ContentType="image/png"/>
  <Override PartName="/ppt/media/image26.gif" ContentType="image/gif"/>
  <Override PartName="/ppt/media/image11.png" ContentType="image/png"/>
  <Override PartName="/ppt/media/image14.jpeg" ContentType="image/jpeg"/>
  <Override PartName="/ppt/media/image15.png" ContentType="image/png"/>
  <Override PartName="/ppt/media/image23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4.jpeg" ContentType="image/jpeg"/>
  <Override PartName="/ppt/media/image25.jpeg" ContentType="image/jpeg"/>
  <Override PartName="/ppt/media/image27.png" ContentType="image/png"/>
  <Override PartName="/ppt/media/image29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B4DCC5-C6EA-440E-A4F0-3DB2FB872EF7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64E7CD-474D-432B-BAE3-BB216E2D0C6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E7DE524-8D24-48C7-B895-A9C922192A00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AF9586-E47A-4586-8474-8120EBA0319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599E4C-5470-426B-919E-AFB1B0F8E0B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914400" y="2129760"/>
            <a:ext cx="10364400" cy="68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23CDADA-7F86-4CC9-B6D4-89BF5A7A1740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62DA581-84FE-4483-B1EE-B54C82293D1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F34DF5-B299-4C83-9B16-68382FE070C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F403B4-2408-4259-BB4B-BCF0CD668D58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0FE38F6-45A7-41FD-BEAE-CA05A71A75E5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484DEBA-8791-4E27-835B-D0F14A3D80D3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52BACB-EB15-4496-971B-FE3DE49B209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2129760"/>
            <a:ext cx="10364400" cy="68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aixaTexto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400" cy="146988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90000" rIns="90000" tIns="47160" bIns="47160" anchor="ctr">
            <a:noAutofit/>
          </a:bodyPr>
          <a:lstStyle>
            <a:lvl1pPr indent="0">
              <a:lnSpc>
                <a:spcPct val="100000"/>
              </a:lnSpc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4FE7403C-FE48-4E1C-8C78-B3C67D82615E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jpeg"/><Relationship Id="rId20" Type="http://schemas.openxmlformats.org/officeDocument/2006/relationships/image" Target="../media/image24.jpeg"/><Relationship Id="rId21" Type="http://schemas.openxmlformats.org/officeDocument/2006/relationships/image" Target="../media/image25.jpeg"/><Relationship Id="rId22" Type="http://schemas.openxmlformats.org/officeDocument/2006/relationships/image" Target="../media/image4.png"/><Relationship Id="rId2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gif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1" descr=""/>
          <p:cNvPicPr/>
          <p:nvPr/>
        </p:nvPicPr>
        <p:blipFill>
          <a:blip r:embed="rId1"/>
          <a:srcRect l="0" t="0" r="0" b="7232"/>
          <a:stretch/>
        </p:blipFill>
        <p:spPr>
          <a:xfrm>
            <a:off x="720" y="1440"/>
            <a:ext cx="10077840" cy="5257800"/>
          </a:xfrm>
          <a:prstGeom prst="rect">
            <a:avLst/>
          </a:prstGeom>
          <a:ln w="0">
            <a:noFill/>
          </a:ln>
        </p:spPr>
      </p:pic>
      <p:sp>
        <p:nvSpPr>
          <p:cNvPr id="79" name="CustomShape 7"/>
          <p:cNvSpPr/>
          <p:nvPr/>
        </p:nvSpPr>
        <p:spPr>
          <a:xfrm>
            <a:off x="358920" y="647640"/>
            <a:ext cx="739008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Python  para Arquitetos e Urbanistas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CustomShape 9"/>
          <p:cNvSpPr/>
          <p:nvPr/>
        </p:nvSpPr>
        <p:spPr>
          <a:xfrm>
            <a:off x="334800" y="1438920"/>
            <a:ext cx="7414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 cap="all">
                <a:solidFill>
                  <a:srgbClr val="2a9d8f"/>
                </a:solidFill>
                <a:latin typeface="Arial Rounded MT Bold"/>
                <a:ea typeface="DejaVu Sans"/>
              </a:rPr>
              <a:t>fERNANDO ferraz rIBEIRO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tângulo2"/>
          <p:cNvSpPr/>
          <p:nvPr/>
        </p:nvSpPr>
        <p:spPr>
          <a:xfrm>
            <a:off x="6772320" y="2841480"/>
            <a:ext cx="118548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2" name="Imagem3" descr=""/>
          <p:cNvPicPr/>
          <p:nvPr/>
        </p:nvPicPr>
        <p:blipFill>
          <a:blip r:embed="rId1"/>
          <a:srcRect l="0" t="0" r="0" b="6321"/>
          <a:stretch/>
        </p:blipFill>
        <p:spPr>
          <a:xfrm>
            <a:off x="720" y="1440"/>
            <a:ext cx="10077840" cy="5309280"/>
          </a:xfrm>
          <a:prstGeom prst="rect">
            <a:avLst/>
          </a:prstGeom>
          <a:ln w="0">
            <a:noFill/>
          </a:ln>
        </p:spPr>
      </p:pic>
      <p:sp>
        <p:nvSpPr>
          <p:cNvPr id="83" name="Retângulo1"/>
          <p:cNvSpPr/>
          <p:nvPr/>
        </p:nvSpPr>
        <p:spPr>
          <a:xfrm>
            <a:off x="286920" y="538560"/>
            <a:ext cx="961452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PYTHON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Retângulo3"/>
          <p:cNvSpPr/>
          <p:nvPr/>
        </p:nvSpPr>
        <p:spPr>
          <a:xfrm>
            <a:off x="286560" y="1434960"/>
            <a:ext cx="6888240" cy="32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Linguagem de programação interpretada, multi-paradigma, multi-plataforma, orientada a objetos, imperativa, funcional, procedural, reflectiva e de código aberto.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Criada em 1989/1991 por  Guido van Rossum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264653"/>
                </a:solidFill>
                <a:latin typeface="Arial"/>
                <a:ea typeface="DejaVu Sans"/>
              </a:rPr>
              <a:t>“</a:t>
            </a:r>
            <a:r>
              <a:rPr b="0" lang="pt-BR" sz="1400" spc="-1" strike="noStrike">
                <a:solidFill>
                  <a:srgbClr val="264653"/>
                </a:solidFill>
                <a:latin typeface="Arial"/>
                <a:ea typeface="DejaVu Sans"/>
              </a:rPr>
              <a:t>I was looking for a "hobby" programming project that would keep me occupied during the week around Christmas. My office (a government-run research lab in Amsterdam) would be closed, but I had a home computer, and not much else on my hands. I decided to write an interpreter for the new scripting language I had been thinking about lately: a descendant of ABC that would appeal to Unix/C hackers. I chose Python as a working title for the project, being in a slightly irreverent mood (and a big fan of Monty Python's Flying Circus). “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264653"/>
                </a:solidFill>
                <a:latin typeface="Arial"/>
                <a:ea typeface="DejaVu Sans"/>
              </a:rPr>
              <a:t>Guido van Rossum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Imagem1" descr=""/>
          <p:cNvPicPr/>
          <p:nvPr/>
        </p:nvPicPr>
        <p:blipFill>
          <a:blip r:embed="rId2"/>
          <a:stretch/>
        </p:blipFill>
        <p:spPr>
          <a:xfrm>
            <a:off x="7390800" y="3832920"/>
            <a:ext cx="2367360" cy="1248480"/>
          </a:xfrm>
          <a:prstGeom prst="rect">
            <a:avLst/>
          </a:prstGeom>
          <a:ln w="0">
            <a:noFill/>
          </a:ln>
        </p:spPr>
      </p:pic>
      <p:pic>
        <p:nvPicPr>
          <p:cNvPr id="86" name="Imagem2" descr=""/>
          <p:cNvPicPr/>
          <p:nvPr/>
        </p:nvPicPr>
        <p:blipFill>
          <a:blip r:embed="rId3"/>
          <a:stretch/>
        </p:blipFill>
        <p:spPr>
          <a:xfrm>
            <a:off x="7440840" y="1913760"/>
            <a:ext cx="2244600" cy="1742400"/>
          </a:xfrm>
          <a:prstGeom prst="rect">
            <a:avLst/>
          </a:prstGeom>
          <a:ln w="0">
            <a:noFill/>
          </a:ln>
        </p:spPr>
      </p:pic>
      <p:pic>
        <p:nvPicPr>
          <p:cNvPr id="87" name="Imagem4" descr=""/>
          <p:cNvPicPr/>
          <p:nvPr/>
        </p:nvPicPr>
        <p:blipFill>
          <a:blip r:embed="rId4"/>
          <a:stretch/>
        </p:blipFill>
        <p:spPr>
          <a:xfrm>
            <a:off x="7821360" y="240120"/>
            <a:ext cx="1506240" cy="150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2"/>
          <p:cNvSpPr/>
          <p:nvPr/>
        </p:nvSpPr>
        <p:spPr>
          <a:xfrm>
            <a:off x="6772320" y="2841480"/>
            <a:ext cx="118548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9" name="Imagem3" descr=""/>
          <p:cNvPicPr/>
          <p:nvPr/>
        </p:nvPicPr>
        <p:blipFill>
          <a:blip r:embed="rId1"/>
          <a:srcRect l="0" t="0" r="0" b="7910"/>
          <a:stretch/>
        </p:blipFill>
        <p:spPr>
          <a:xfrm>
            <a:off x="720" y="1440"/>
            <a:ext cx="10077840" cy="5218920"/>
          </a:xfrm>
          <a:prstGeom prst="rect">
            <a:avLst/>
          </a:prstGeom>
          <a:ln w="0">
            <a:noFill/>
          </a:ln>
        </p:spPr>
      </p:pic>
      <p:sp>
        <p:nvSpPr>
          <p:cNvPr id="90" name="Retângulo1"/>
          <p:cNvSpPr/>
          <p:nvPr/>
        </p:nvSpPr>
        <p:spPr>
          <a:xfrm>
            <a:off x="286920" y="538560"/>
            <a:ext cx="961452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PYTHON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Retângulo3"/>
          <p:cNvSpPr/>
          <p:nvPr/>
        </p:nvSpPr>
        <p:spPr>
          <a:xfrm>
            <a:off x="578520" y="1506960"/>
            <a:ext cx="4461480" cy="27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“ </a:t>
            </a: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O conjunto de peças de xadrez Bauhaus de Josef Hartwig é um exemplo de design excelente: bonito, simples e claro. Guido von Rossum, filho de um arquiteto e irmão de um designer de fontes premiado, criou uma obra-prima do design de linguagens. Adoro ensinar Python porque ela é bonita, simples e clara.”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Luciano Ramalho. Python Fluente 2016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Imagem1" descr=""/>
          <p:cNvPicPr/>
          <p:nvPr/>
        </p:nvPicPr>
        <p:blipFill>
          <a:blip r:embed="rId2"/>
          <a:stretch/>
        </p:blipFill>
        <p:spPr>
          <a:xfrm>
            <a:off x="5231880" y="1434960"/>
            <a:ext cx="4421520" cy="332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tângulo2"/>
          <p:cNvSpPr/>
          <p:nvPr/>
        </p:nvSpPr>
        <p:spPr>
          <a:xfrm>
            <a:off x="6772320" y="2841480"/>
            <a:ext cx="118548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4" name="Imagem3" descr=""/>
          <p:cNvPicPr/>
          <p:nvPr/>
        </p:nvPicPr>
        <p:blipFill>
          <a:blip r:embed="rId1"/>
          <a:srcRect l="0" t="0" r="0" b="7010"/>
          <a:stretch/>
        </p:blipFill>
        <p:spPr>
          <a:xfrm>
            <a:off x="720" y="1440"/>
            <a:ext cx="10077840" cy="5270400"/>
          </a:xfrm>
          <a:prstGeom prst="rect">
            <a:avLst/>
          </a:prstGeom>
          <a:ln w="0">
            <a:noFill/>
          </a:ln>
        </p:spPr>
      </p:pic>
      <p:sp>
        <p:nvSpPr>
          <p:cNvPr id="95" name="Retângulo1"/>
          <p:cNvSpPr/>
          <p:nvPr/>
        </p:nvSpPr>
        <p:spPr>
          <a:xfrm>
            <a:off x="286920" y="538560"/>
            <a:ext cx="961452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APIs PYTHON PARA ARQUITETOS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Imagem1" descr=""/>
          <p:cNvPicPr/>
          <p:nvPr/>
        </p:nvPicPr>
        <p:blipFill>
          <a:blip r:embed="rId2"/>
          <a:stretch/>
        </p:blipFill>
        <p:spPr>
          <a:xfrm>
            <a:off x="393120" y="1456560"/>
            <a:ext cx="1184760" cy="1045800"/>
          </a:xfrm>
          <a:prstGeom prst="rect">
            <a:avLst/>
          </a:prstGeom>
          <a:ln w="0">
            <a:noFill/>
          </a:ln>
        </p:spPr>
      </p:pic>
      <p:pic>
        <p:nvPicPr>
          <p:cNvPr id="97" name="Imagem2" descr=""/>
          <p:cNvPicPr/>
          <p:nvPr/>
        </p:nvPicPr>
        <p:blipFill>
          <a:blip r:embed="rId3"/>
          <a:stretch/>
        </p:blipFill>
        <p:spPr>
          <a:xfrm>
            <a:off x="1816560" y="1426680"/>
            <a:ext cx="981000" cy="981000"/>
          </a:xfrm>
          <a:prstGeom prst="rect">
            <a:avLst/>
          </a:prstGeom>
          <a:ln w="0">
            <a:noFill/>
          </a:ln>
        </p:spPr>
      </p:pic>
      <p:pic>
        <p:nvPicPr>
          <p:cNvPr id="98" name="Imagem4" descr=""/>
          <p:cNvPicPr/>
          <p:nvPr/>
        </p:nvPicPr>
        <p:blipFill>
          <a:blip r:embed="rId4"/>
          <a:stretch/>
        </p:blipFill>
        <p:spPr>
          <a:xfrm>
            <a:off x="3168720" y="1402560"/>
            <a:ext cx="992520" cy="983520"/>
          </a:xfrm>
          <a:prstGeom prst="rect">
            <a:avLst/>
          </a:prstGeom>
          <a:ln w="0">
            <a:noFill/>
          </a:ln>
        </p:spPr>
      </p:pic>
      <p:pic>
        <p:nvPicPr>
          <p:cNvPr id="99" name="Imagem5" descr=""/>
          <p:cNvPicPr/>
          <p:nvPr/>
        </p:nvPicPr>
        <p:blipFill>
          <a:blip r:embed="rId5"/>
          <a:stretch/>
        </p:blipFill>
        <p:spPr>
          <a:xfrm>
            <a:off x="4488120" y="1363320"/>
            <a:ext cx="892800" cy="897840"/>
          </a:xfrm>
          <a:prstGeom prst="rect">
            <a:avLst/>
          </a:prstGeom>
          <a:ln w="0">
            <a:noFill/>
          </a:ln>
        </p:spPr>
      </p:pic>
      <p:sp>
        <p:nvSpPr>
          <p:cNvPr id="100" name="Retângulo3"/>
          <p:cNvSpPr/>
          <p:nvPr/>
        </p:nvSpPr>
        <p:spPr>
          <a:xfrm>
            <a:off x="387360" y="2437200"/>
            <a:ext cx="119052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Blender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Retângulo4"/>
          <p:cNvSpPr/>
          <p:nvPr/>
        </p:nvSpPr>
        <p:spPr>
          <a:xfrm>
            <a:off x="1646640" y="2439720"/>
            <a:ext cx="13665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Maya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Retângulo5"/>
          <p:cNvSpPr/>
          <p:nvPr/>
        </p:nvSpPr>
        <p:spPr>
          <a:xfrm>
            <a:off x="3085560" y="2439720"/>
            <a:ext cx="107568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Rhino 3D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Retângulo6"/>
          <p:cNvSpPr/>
          <p:nvPr/>
        </p:nvSpPr>
        <p:spPr>
          <a:xfrm>
            <a:off x="4161960" y="2439720"/>
            <a:ext cx="15123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Grasshopper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tângulo7"/>
          <p:cNvSpPr/>
          <p:nvPr/>
        </p:nvSpPr>
        <p:spPr>
          <a:xfrm>
            <a:off x="5518800" y="2468160"/>
            <a:ext cx="129708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FreeCad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Retângulo8"/>
          <p:cNvSpPr/>
          <p:nvPr/>
        </p:nvSpPr>
        <p:spPr>
          <a:xfrm>
            <a:off x="246960" y="4056840"/>
            <a:ext cx="102024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Revit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tângulo9"/>
          <p:cNvSpPr/>
          <p:nvPr/>
        </p:nvSpPr>
        <p:spPr>
          <a:xfrm>
            <a:off x="861120" y="4016880"/>
            <a:ext cx="254124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Dynamo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Imagem9" descr=""/>
          <p:cNvPicPr/>
          <p:nvPr/>
        </p:nvPicPr>
        <p:blipFill>
          <a:blip r:embed="rId6"/>
          <a:stretch/>
        </p:blipFill>
        <p:spPr>
          <a:xfrm>
            <a:off x="6816600" y="1363320"/>
            <a:ext cx="1506240" cy="779040"/>
          </a:xfrm>
          <a:prstGeom prst="rect">
            <a:avLst/>
          </a:prstGeom>
          <a:ln w="0">
            <a:noFill/>
          </a:ln>
        </p:spPr>
      </p:pic>
      <p:sp>
        <p:nvSpPr>
          <p:cNvPr id="108" name="Retângulo10"/>
          <p:cNvSpPr/>
          <p:nvPr/>
        </p:nvSpPr>
        <p:spPr>
          <a:xfrm>
            <a:off x="6882120" y="2468160"/>
            <a:ext cx="15123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ArcGIS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Retângulo11"/>
          <p:cNvSpPr/>
          <p:nvPr/>
        </p:nvSpPr>
        <p:spPr>
          <a:xfrm>
            <a:off x="8507160" y="2448000"/>
            <a:ext cx="15120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QGIS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Imagem11" descr=""/>
          <p:cNvPicPr/>
          <p:nvPr/>
        </p:nvPicPr>
        <p:blipFill>
          <a:blip r:embed="rId7"/>
          <a:stretch/>
        </p:blipFill>
        <p:spPr>
          <a:xfrm>
            <a:off x="3252600" y="3021840"/>
            <a:ext cx="573480" cy="988560"/>
          </a:xfrm>
          <a:prstGeom prst="rect">
            <a:avLst/>
          </a:prstGeom>
          <a:ln w="0">
            <a:noFill/>
          </a:ln>
        </p:spPr>
      </p:pic>
      <p:sp>
        <p:nvSpPr>
          <p:cNvPr id="111" name="Retângulo12"/>
          <p:cNvSpPr/>
          <p:nvPr/>
        </p:nvSpPr>
        <p:spPr>
          <a:xfrm>
            <a:off x="2901960" y="4004280"/>
            <a:ext cx="1290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FUSION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Imagem12" descr=""/>
          <p:cNvPicPr/>
          <p:nvPr/>
        </p:nvPicPr>
        <p:blipFill>
          <a:blip r:embed="rId8"/>
          <a:stretch/>
        </p:blipFill>
        <p:spPr>
          <a:xfrm>
            <a:off x="4010760" y="3013560"/>
            <a:ext cx="1705680" cy="1290960"/>
          </a:xfrm>
          <a:prstGeom prst="rect">
            <a:avLst/>
          </a:prstGeom>
          <a:ln w="0">
            <a:noFill/>
          </a:ln>
        </p:spPr>
      </p:pic>
      <p:pic>
        <p:nvPicPr>
          <p:cNvPr id="113" name="Imagem13" descr=""/>
          <p:cNvPicPr/>
          <p:nvPr/>
        </p:nvPicPr>
        <p:blipFill>
          <a:blip r:embed="rId9"/>
          <a:stretch/>
        </p:blipFill>
        <p:spPr>
          <a:xfrm>
            <a:off x="5618520" y="3039840"/>
            <a:ext cx="1222200" cy="915480"/>
          </a:xfrm>
          <a:prstGeom prst="rect">
            <a:avLst/>
          </a:prstGeom>
          <a:ln w="0">
            <a:noFill/>
          </a:ln>
        </p:spPr>
      </p:pic>
      <p:sp>
        <p:nvSpPr>
          <p:cNvPr id="114" name="Retângulo13"/>
          <p:cNvSpPr/>
          <p:nvPr/>
        </p:nvSpPr>
        <p:spPr>
          <a:xfrm>
            <a:off x="5469840" y="3938400"/>
            <a:ext cx="164952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Vectorworks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Imagem14" descr=""/>
          <p:cNvPicPr/>
          <p:nvPr/>
        </p:nvPicPr>
        <p:blipFill>
          <a:blip r:embed="rId10"/>
          <a:stretch/>
        </p:blipFill>
        <p:spPr>
          <a:xfrm>
            <a:off x="1578600" y="4368960"/>
            <a:ext cx="1025280" cy="1218960"/>
          </a:xfrm>
          <a:prstGeom prst="rect">
            <a:avLst/>
          </a:prstGeom>
          <a:ln w="0">
            <a:noFill/>
          </a:ln>
        </p:spPr>
      </p:pic>
      <p:pic>
        <p:nvPicPr>
          <p:cNvPr id="116" name="Imagem6" descr=""/>
          <p:cNvPicPr/>
          <p:nvPr/>
        </p:nvPicPr>
        <p:blipFill>
          <a:blip r:embed="rId11"/>
          <a:stretch/>
        </p:blipFill>
        <p:spPr>
          <a:xfrm>
            <a:off x="5568480" y="1243440"/>
            <a:ext cx="1247760" cy="1148040"/>
          </a:xfrm>
          <a:prstGeom prst="rect">
            <a:avLst/>
          </a:prstGeom>
          <a:ln w="0">
            <a:noFill/>
          </a:ln>
        </p:spPr>
      </p:pic>
      <p:pic>
        <p:nvPicPr>
          <p:cNvPr id="117" name="Imagem10" descr=""/>
          <p:cNvPicPr/>
          <p:nvPr/>
        </p:nvPicPr>
        <p:blipFill>
          <a:blip r:embed="rId12"/>
          <a:stretch/>
        </p:blipFill>
        <p:spPr>
          <a:xfrm>
            <a:off x="8155800" y="957600"/>
            <a:ext cx="1926000" cy="1728360"/>
          </a:xfrm>
          <a:prstGeom prst="rect">
            <a:avLst/>
          </a:prstGeom>
          <a:ln w="0">
            <a:noFill/>
          </a:ln>
        </p:spPr>
      </p:pic>
      <p:pic>
        <p:nvPicPr>
          <p:cNvPr id="118" name="Imagem16" descr=""/>
          <p:cNvPicPr/>
          <p:nvPr/>
        </p:nvPicPr>
        <p:blipFill>
          <a:blip r:embed="rId13"/>
          <a:stretch/>
        </p:blipFill>
        <p:spPr>
          <a:xfrm>
            <a:off x="7522200" y="3085560"/>
            <a:ext cx="515520" cy="884520"/>
          </a:xfrm>
          <a:prstGeom prst="rect">
            <a:avLst/>
          </a:prstGeom>
          <a:ln w="0">
            <a:noFill/>
          </a:ln>
        </p:spPr>
      </p:pic>
      <p:sp>
        <p:nvSpPr>
          <p:cNvPr id="119" name="Retângulo14"/>
          <p:cNvSpPr/>
          <p:nvPr/>
        </p:nvSpPr>
        <p:spPr>
          <a:xfrm>
            <a:off x="6875640" y="3940200"/>
            <a:ext cx="18057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IFC OPEN SHELL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Imagem17" descr=""/>
          <p:cNvPicPr/>
          <p:nvPr/>
        </p:nvPicPr>
        <p:blipFill>
          <a:blip r:embed="rId14"/>
          <a:stretch/>
        </p:blipFill>
        <p:spPr>
          <a:xfrm>
            <a:off x="8586360" y="2926080"/>
            <a:ext cx="1171440" cy="1146600"/>
          </a:xfrm>
          <a:prstGeom prst="rect">
            <a:avLst/>
          </a:prstGeom>
          <a:ln w="0">
            <a:noFill/>
          </a:ln>
        </p:spPr>
      </p:pic>
      <p:sp>
        <p:nvSpPr>
          <p:cNvPr id="121" name="Retângulo15"/>
          <p:cNvSpPr/>
          <p:nvPr/>
        </p:nvSpPr>
        <p:spPr>
          <a:xfrm>
            <a:off x="8323560" y="4010040"/>
            <a:ext cx="164952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KRITA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Imagem15" descr=""/>
          <p:cNvPicPr/>
          <p:nvPr/>
        </p:nvPicPr>
        <p:blipFill>
          <a:blip r:embed="rId15"/>
          <a:stretch/>
        </p:blipFill>
        <p:spPr>
          <a:xfrm>
            <a:off x="5704920" y="4307040"/>
            <a:ext cx="1169640" cy="1018440"/>
          </a:xfrm>
          <a:prstGeom prst="rect">
            <a:avLst/>
          </a:prstGeom>
          <a:ln w="0">
            <a:noFill/>
          </a:ln>
        </p:spPr>
      </p:pic>
      <p:sp>
        <p:nvSpPr>
          <p:cNvPr id="123" name="Retângulo16"/>
          <p:cNvSpPr/>
          <p:nvPr/>
        </p:nvSpPr>
        <p:spPr>
          <a:xfrm>
            <a:off x="5493240" y="5271840"/>
            <a:ext cx="164952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INKSCAPE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Imagem18" descr=""/>
          <p:cNvPicPr/>
          <p:nvPr/>
        </p:nvPicPr>
        <p:blipFill>
          <a:blip r:embed="rId16"/>
          <a:stretch/>
        </p:blipFill>
        <p:spPr>
          <a:xfrm>
            <a:off x="4417560" y="4335120"/>
            <a:ext cx="891360" cy="985320"/>
          </a:xfrm>
          <a:prstGeom prst="rect">
            <a:avLst/>
          </a:prstGeom>
          <a:ln w="0">
            <a:noFill/>
          </a:ln>
        </p:spPr>
      </p:pic>
      <p:sp>
        <p:nvSpPr>
          <p:cNvPr id="125" name="Retângulo17"/>
          <p:cNvSpPr/>
          <p:nvPr/>
        </p:nvSpPr>
        <p:spPr>
          <a:xfrm>
            <a:off x="4066560" y="5310000"/>
            <a:ext cx="164952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GODOT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Imagem19" descr=""/>
          <p:cNvPicPr/>
          <p:nvPr/>
        </p:nvPicPr>
        <p:blipFill>
          <a:blip r:embed="rId17"/>
          <a:stretch/>
        </p:blipFill>
        <p:spPr>
          <a:xfrm>
            <a:off x="7247160" y="4233600"/>
            <a:ext cx="1147320" cy="1252800"/>
          </a:xfrm>
          <a:prstGeom prst="rect">
            <a:avLst/>
          </a:prstGeom>
          <a:ln w="0">
            <a:noFill/>
          </a:ln>
        </p:spPr>
      </p:pic>
      <p:sp>
        <p:nvSpPr>
          <p:cNvPr id="127" name="Retângulo18"/>
          <p:cNvSpPr/>
          <p:nvPr/>
        </p:nvSpPr>
        <p:spPr>
          <a:xfrm>
            <a:off x="6936840" y="5310000"/>
            <a:ext cx="164952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GIMP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Imagem7" descr=""/>
          <p:cNvPicPr/>
          <p:nvPr/>
        </p:nvPicPr>
        <p:blipFill>
          <a:blip r:embed="rId18"/>
          <a:stretch/>
        </p:blipFill>
        <p:spPr>
          <a:xfrm>
            <a:off x="388080" y="2867040"/>
            <a:ext cx="1046520" cy="1081800"/>
          </a:xfrm>
          <a:prstGeom prst="rect">
            <a:avLst/>
          </a:prstGeom>
          <a:ln w="0">
            <a:noFill/>
          </a:ln>
        </p:spPr>
      </p:pic>
      <p:pic>
        <p:nvPicPr>
          <p:cNvPr id="129" name="Imagem8" descr=""/>
          <p:cNvPicPr/>
          <p:nvPr/>
        </p:nvPicPr>
        <p:blipFill>
          <a:blip r:embed="rId19"/>
          <a:srcRect l="23701" t="19929" r="26654" b="21661"/>
          <a:stretch/>
        </p:blipFill>
        <p:spPr>
          <a:xfrm>
            <a:off x="1650240" y="2822040"/>
            <a:ext cx="1016640" cy="1195560"/>
          </a:xfrm>
          <a:prstGeom prst="rect">
            <a:avLst/>
          </a:prstGeom>
          <a:ln w="0">
            <a:noFill/>
          </a:ln>
        </p:spPr>
      </p:pic>
      <p:pic>
        <p:nvPicPr>
          <p:cNvPr id="130" name="Imagem20" descr=""/>
          <p:cNvPicPr/>
          <p:nvPr/>
        </p:nvPicPr>
        <p:blipFill>
          <a:blip r:embed="rId20"/>
          <a:stretch/>
        </p:blipFill>
        <p:spPr>
          <a:xfrm>
            <a:off x="257760" y="4393440"/>
            <a:ext cx="938520" cy="932040"/>
          </a:xfrm>
          <a:prstGeom prst="rect">
            <a:avLst/>
          </a:prstGeom>
          <a:ln w="0">
            <a:noFill/>
          </a:ln>
        </p:spPr>
      </p:pic>
      <p:sp>
        <p:nvSpPr>
          <p:cNvPr id="131" name="Retângulo19"/>
          <p:cNvSpPr/>
          <p:nvPr/>
        </p:nvSpPr>
        <p:spPr>
          <a:xfrm>
            <a:off x="-197640" y="5270040"/>
            <a:ext cx="18648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3DS MAX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Imagem21" descr=""/>
          <p:cNvPicPr/>
          <p:nvPr/>
        </p:nvPicPr>
        <p:blipFill>
          <a:blip r:embed="rId21"/>
          <a:stretch/>
        </p:blipFill>
        <p:spPr>
          <a:xfrm>
            <a:off x="2782080" y="4374360"/>
            <a:ext cx="1362600" cy="911160"/>
          </a:xfrm>
          <a:prstGeom prst="rect">
            <a:avLst/>
          </a:prstGeom>
          <a:ln w="0">
            <a:noFill/>
          </a:ln>
        </p:spPr>
      </p:pic>
      <p:sp>
        <p:nvSpPr>
          <p:cNvPr id="133" name="Retângulo20"/>
          <p:cNvSpPr/>
          <p:nvPr/>
        </p:nvSpPr>
        <p:spPr>
          <a:xfrm>
            <a:off x="2583360" y="5310000"/>
            <a:ext cx="18648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UNIT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Imagem22" descr=""/>
          <p:cNvPicPr/>
          <p:nvPr/>
        </p:nvPicPr>
        <p:blipFill>
          <a:blip r:embed="rId22"/>
          <a:stretch/>
        </p:blipFill>
        <p:spPr>
          <a:xfrm>
            <a:off x="8697600" y="4497480"/>
            <a:ext cx="860400" cy="78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tângulo2"/>
          <p:cNvSpPr/>
          <p:nvPr/>
        </p:nvSpPr>
        <p:spPr>
          <a:xfrm>
            <a:off x="6772320" y="2841480"/>
            <a:ext cx="118548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6" name="Imagem4" descr=""/>
          <p:cNvPicPr/>
          <p:nvPr/>
        </p:nvPicPr>
        <p:blipFill>
          <a:blip r:embed="rId1"/>
          <a:srcRect l="0" t="0" r="0" b="6560"/>
          <a:stretch/>
        </p:blipFill>
        <p:spPr>
          <a:xfrm>
            <a:off x="720" y="1440"/>
            <a:ext cx="10077840" cy="5295960"/>
          </a:xfrm>
          <a:prstGeom prst="rect">
            <a:avLst/>
          </a:prstGeom>
          <a:ln w="0">
            <a:noFill/>
          </a:ln>
        </p:spPr>
      </p:pic>
      <p:sp>
        <p:nvSpPr>
          <p:cNvPr id="137" name="Retângulo1"/>
          <p:cNvSpPr/>
          <p:nvPr/>
        </p:nvSpPr>
        <p:spPr>
          <a:xfrm>
            <a:off x="286920" y="538560"/>
            <a:ext cx="961452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MODELAGEM PARAMÉTRICA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Imagem1" descr=""/>
          <p:cNvPicPr/>
          <p:nvPr/>
        </p:nvPicPr>
        <p:blipFill>
          <a:blip r:embed="rId2"/>
          <a:stretch/>
        </p:blipFill>
        <p:spPr>
          <a:xfrm>
            <a:off x="0" y="1301760"/>
            <a:ext cx="4017600" cy="3966840"/>
          </a:xfrm>
          <a:prstGeom prst="rect">
            <a:avLst/>
          </a:prstGeom>
          <a:ln w="0">
            <a:noFill/>
          </a:ln>
        </p:spPr>
      </p:pic>
      <p:grpSp>
        <p:nvGrpSpPr>
          <p:cNvPr id="139" name="Grupo1"/>
          <p:cNvGrpSpPr/>
          <p:nvPr/>
        </p:nvGrpSpPr>
        <p:grpSpPr>
          <a:xfrm>
            <a:off x="3874680" y="1771560"/>
            <a:ext cx="2224440" cy="3291840"/>
            <a:chOff x="3874680" y="1771560"/>
            <a:chExt cx="2224440" cy="3291840"/>
          </a:xfrm>
        </p:grpSpPr>
        <p:pic>
          <p:nvPicPr>
            <p:cNvPr id="140" name="Imagem3" descr=""/>
            <p:cNvPicPr/>
            <p:nvPr/>
          </p:nvPicPr>
          <p:blipFill>
            <a:blip r:embed="rId3"/>
            <a:srcRect l="57271" t="25647" r="24691" b="18052"/>
            <a:stretch/>
          </p:blipFill>
          <p:spPr>
            <a:xfrm>
              <a:off x="3874680" y="1771560"/>
              <a:ext cx="2223720" cy="329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1" name="Linha2"/>
            <p:cNvSpPr/>
            <p:nvPr/>
          </p:nvSpPr>
          <p:spPr>
            <a:xfrm>
              <a:off x="3874680" y="2222280"/>
              <a:ext cx="2224440" cy="360"/>
            </a:xfrm>
            <a:prstGeom prst="line">
              <a:avLst/>
            </a:prstGeom>
            <a:ln w="6350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2" name="Linha1"/>
            <p:cNvSpPr/>
            <p:nvPr/>
          </p:nvSpPr>
          <p:spPr>
            <a:xfrm>
              <a:off x="3874680" y="2837160"/>
              <a:ext cx="2224440" cy="360"/>
            </a:xfrm>
            <a:prstGeom prst="line">
              <a:avLst/>
            </a:prstGeom>
            <a:ln w="6350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143" name="Imagem2" descr=""/>
          <p:cNvPicPr/>
          <p:nvPr/>
        </p:nvPicPr>
        <p:blipFill>
          <a:blip r:embed="rId4"/>
          <a:srcRect l="27509" t="0" r="17040" b="0"/>
          <a:stretch/>
        </p:blipFill>
        <p:spPr>
          <a:xfrm>
            <a:off x="6386040" y="1309320"/>
            <a:ext cx="3515400" cy="378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tângulo2"/>
          <p:cNvSpPr/>
          <p:nvPr/>
        </p:nvSpPr>
        <p:spPr>
          <a:xfrm>
            <a:off x="6772320" y="2841480"/>
            <a:ext cx="118548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5" name="Imagem4" descr=""/>
          <p:cNvPicPr/>
          <p:nvPr/>
        </p:nvPicPr>
        <p:blipFill>
          <a:blip r:embed="rId1"/>
          <a:srcRect l="0" t="0" r="0" b="6560"/>
          <a:stretch/>
        </p:blipFill>
        <p:spPr>
          <a:xfrm>
            <a:off x="720" y="1440"/>
            <a:ext cx="10077840" cy="5295960"/>
          </a:xfrm>
          <a:prstGeom prst="rect">
            <a:avLst/>
          </a:prstGeom>
          <a:ln w="0">
            <a:noFill/>
          </a:ln>
        </p:spPr>
      </p:pic>
      <p:sp>
        <p:nvSpPr>
          <p:cNvPr id="146" name="Retângulo1"/>
          <p:cNvSpPr/>
          <p:nvPr/>
        </p:nvSpPr>
        <p:spPr>
          <a:xfrm>
            <a:off x="318600" y="506880"/>
            <a:ext cx="961452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O UNIVERSÓ É O LIMITE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CaixaTexto1"/>
          <p:cNvSpPr/>
          <p:nvPr/>
        </p:nvSpPr>
        <p:spPr>
          <a:xfrm>
            <a:off x="6840" y="5294160"/>
            <a:ext cx="1007928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https://www.blog.pythonlibrary.org/2019/04/11/python-used-to-take-photo-of-black-hole/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aixaTexto2"/>
          <p:cNvSpPr/>
          <p:nvPr/>
        </p:nvSpPr>
        <p:spPr>
          <a:xfrm>
            <a:off x="1865520" y="1375560"/>
            <a:ext cx="6189120" cy="5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Python Used to Take Photo of Black Hole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Imagem1" descr=""/>
          <p:cNvPicPr/>
          <p:nvPr/>
        </p:nvPicPr>
        <p:blipFill>
          <a:blip r:embed="rId2"/>
          <a:srcRect l="20976" t="18664" r="8141" b="6158"/>
          <a:stretch/>
        </p:blipFill>
        <p:spPr>
          <a:xfrm>
            <a:off x="215280" y="1891800"/>
            <a:ext cx="5452560" cy="3250440"/>
          </a:xfrm>
          <a:prstGeom prst="rect">
            <a:avLst/>
          </a:prstGeom>
          <a:ln w="0">
            <a:noFill/>
          </a:ln>
        </p:spPr>
      </p:pic>
      <p:pic>
        <p:nvPicPr>
          <p:cNvPr id="150" name="Imagem2" descr=""/>
          <p:cNvPicPr/>
          <p:nvPr/>
        </p:nvPicPr>
        <p:blipFill>
          <a:blip r:embed="rId3"/>
          <a:stretch/>
        </p:blipFill>
        <p:spPr>
          <a:xfrm>
            <a:off x="5916240" y="2224440"/>
            <a:ext cx="3820680" cy="279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Application>LibreOffice/7.5.5.2$Windows_X86_64 LibreOffice_project/ca8fe7424262805f223b9a2334bc7181abbcbf5e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2020-03-10T19:30:37Z</dcterms:created>
  <dc:creator/>
  <dc:description/>
  <dc:language>pt-BR</dc:language>
  <cp:lastModifiedBy/>
  <dcterms:modified xsi:type="dcterms:W3CDTF">2025-02-16T18:14:30Z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